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58" r:id="rId10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4D92C0-FE9D-402C-B898-ABF324312905}" type="datetimeFigureOut">
              <a:rPr lang="ar-IQ" smtClean="0"/>
              <a:t>15/10/1429</a:t>
            </a:fld>
            <a:endParaRPr lang="ar-IQ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ED6142-DBB2-4142-824A-49E6717F2D94}" type="slidenum">
              <a:rPr lang="ar-IQ" smtClean="0"/>
              <a:t>‹#›</a:t>
            </a:fld>
            <a:endParaRPr lang="ar-IQ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4D92C0-FE9D-402C-B898-ABF324312905}" type="datetimeFigureOut">
              <a:rPr lang="ar-IQ" smtClean="0"/>
              <a:t>15/10/1429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ED6142-DBB2-4142-824A-49E6717F2D9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4D92C0-FE9D-402C-B898-ABF324312905}" type="datetimeFigureOut">
              <a:rPr lang="ar-IQ" smtClean="0"/>
              <a:t>15/10/1429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ED6142-DBB2-4142-824A-49E6717F2D9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4D92C0-FE9D-402C-B898-ABF324312905}" type="datetimeFigureOut">
              <a:rPr lang="ar-IQ" smtClean="0"/>
              <a:t>15/10/1429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ED6142-DBB2-4142-824A-49E6717F2D9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4D92C0-FE9D-402C-B898-ABF324312905}" type="datetimeFigureOut">
              <a:rPr lang="ar-IQ" smtClean="0"/>
              <a:t>15/10/1429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ED6142-DBB2-4142-824A-49E6717F2D94}" type="slidenum">
              <a:rPr lang="ar-IQ" smtClean="0"/>
              <a:t>‹#›</a:t>
            </a:fld>
            <a:endParaRPr lang="ar-IQ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4D92C0-FE9D-402C-B898-ABF324312905}" type="datetimeFigureOut">
              <a:rPr lang="ar-IQ" smtClean="0"/>
              <a:t>15/10/1429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ED6142-DBB2-4142-824A-49E6717F2D9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4D92C0-FE9D-402C-B898-ABF324312905}" type="datetimeFigureOut">
              <a:rPr lang="ar-IQ" smtClean="0"/>
              <a:t>15/10/1429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ED6142-DBB2-4142-824A-49E6717F2D9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4D92C0-FE9D-402C-B898-ABF324312905}" type="datetimeFigureOut">
              <a:rPr lang="ar-IQ" smtClean="0"/>
              <a:t>15/10/1429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ED6142-DBB2-4142-824A-49E6717F2D9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4D92C0-FE9D-402C-B898-ABF324312905}" type="datetimeFigureOut">
              <a:rPr lang="ar-IQ" smtClean="0"/>
              <a:t>15/10/1429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ED6142-DBB2-4142-824A-49E6717F2D94}" type="slidenum">
              <a:rPr lang="ar-IQ" smtClean="0"/>
              <a:t>‹#›</a:t>
            </a:fld>
            <a:endParaRPr lang="ar-IQ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4D92C0-FE9D-402C-B898-ABF324312905}" type="datetimeFigureOut">
              <a:rPr lang="ar-IQ" smtClean="0"/>
              <a:t>15/10/1429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ED6142-DBB2-4142-824A-49E6717F2D9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4D92C0-FE9D-402C-B898-ABF324312905}" type="datetimeFigureOut">
              <a:rPr lang="ar-IQ" smtClean="0"/>
              <a:t>15/10/1429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ED6142-DBB2-4142-824A-49E6717F2D94}" type="slidenum">
              <a:rPr lang="ar-IQ" smtClean="0"/>
              <a:t>‹#›</a:t>
            </a:fld>
            <a:endParaRPr lang="ar-IQ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04D92C0-FE9D-402C-B898-ABF324312905}" type="datetimeFigureOut">
              <a:rPr lang="ar-IQ" smtClean="0"/>
              <a:t>15/10/1429</a:t>
            </a:fld>
            <a:endParaRPr lang="ar-IQ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IQ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DED6142-DBB2-4142-824A-49E6717F2D94}" type="slidenum">
              <a:rPr lang="ar-IQ" smtClean="0"/>
              <a:t>‹#›</a:t>
            </a:fld>
            <a:endParaRPr lang="ar-IQ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smtClean="0"/>
              <a:t>كشف الاصابات  عن الحشرات في الحبوب المخزونة </a:t>
            </a:r>
            <a:r>
              <a:rPr lang="en-US" smtClean="0"/>
              <a:t/>
            </a:r>
            <a:br>
              <a:rPr lang="en-US" smtClean="0"/>
            </a:b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883319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b="1" dirty="0"/>
              <a:t>طرق الكشف عن الاصابات الحشرية داخل الحبوب 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dirty="0"/>
              <a:t>1- قياس </a:t>
            </a:r>
            <a:r>
              <a:rPr lang="en-US" dirty="0"/>
              <a:t>CO2 </a:t>
            </a:r>
            <a:endParaRPr lang="en-US" dirty="0" smtClean="0"/>
          </a:p>
          <a:p>
            <a:endParaRPr lang="en-US" dirty="0"/>
          </a:p>
          <a:p>
            <a:r>
              <a:rPr lang="ar-IQ" dirty="0"/>
              <a:t>زاد تركيز </a:t>
            </a:r>
            <a:r>
              <a:rPr lang="en-US" dirty="0" smtClean="0"/>
              <a:t>CO</a:t>
            </a:r>
            <a:r>
              <a:rPr lang="en-US" strike="sngStrik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dirty="0" smtClean="0"/>
              <a:t> </a:t>
            </a:r>
            <a:r>
              <a:rPr lang="ar-IQ" dirty="0" smtClean="0"/>
              <a:t> عن </a:t>
            </a:r>
            <a:r>
              <a:rPr lang="en-US" dirty="0"/>
              <a:t>1% </a:t>
            </a:r>
            <a:r>
              <a:rPr lang="ar-IQ" dirty="0"/>
              <a:t> تصبح الاصابة خطيرة  وتكون الحبوب سليمة اذ كانت نسبة </a:t>
            </a:r>
            <a:r>
              <a:rPr lang="en-US" dirty="0"/>
              <a:t>CO2</a:t>
            </a:r>
            <a:r>
              <a:rPr lang="ar-IQ" dirty="0"/>
              <a:t> بتركيز </a:t>
            </a:r>
            <a:r>
              <a:rPr lang="en-US" dirty="0"/>
              <a:t>0.3</a:t>
            </a:r>
            <a:r>
              <a:rPr lang="ar-IQ" dirty="0"/>
              <a:t>%</a:t>
            </a:r>
            <a:endParaRPr lang="ar-IQ" dirty="0" smtClean="0"/>
          </a:p>
          <a:p>
            <a:pPr marL="82296" indent="0">
              <a:buNone/>
            </a:pPr>
            <a:r>
              <a:rPr lang="ar-IQ" dirty="0" smtClean="0"/>
              <a:t> </a:t>
            </a:r>
            <a:endParaRPr lang="en-US" dirty="0"/>
          </a:p>
          <a:p>
            <a:pPr marL="82296" indent="0">
              <a:buNone/>
            </a:pPr>
            <a:endParaRPr lang="ar-IQ" dirty="0" smtClean="0"/>
          </a:p>
        </p:txBody>
      </p:sp>
    </p:spTree>
    <p:extLst>
      <p:ext uri="{BB962C8B-B14F-4D97-AF65-F5344CB8AC3E}">
        <p14:creationId xmlns:p14="http://schemas.microsoft.com/office/powerpoint/2010/main" val="1213571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طريقة الاصباغ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/>
              <a:t>الطريقة </a:t>
            </a:r>
            <a:r>
              <a:rPr lang="ar-IQ" dirty="0" smtClean="0"/>
              <a:t>اولا_  صبغة </a:t>
            </a:r>
            <a:r>
              <a:rPr lang="ar-IQ" dirty="0" err="1" smtClean="0"/>
              <a:t>الفوكسين</a:t>
            </a:r>
            <a:r>
              <a:rPr lang="ar-IQ" dirty="0" smtClean="0"/>
              <a:t> الحامضية  </a:t>
            </a:r>
            <a:r>
              <a:rPr lang="ar-IQ" dirty="0"/>
              <a:t>بأعداد الصبغة  المتكونة بإذابة </a:t>
            </a:r>
            <a:r>
              <a:rPr lang="en-US" dirty="0"/>
              <a:t>50 </a:t>
            </a:r>
            <a:r>
              <a:rPr lang="ar-IQ" dirty="0"/>
              <a:t>سم من حامض </a:t>
            </a:r>
            <a:r>
              <a:rPr lang="ar-IQ" dirty="0" err="1"/>
              <a:t>الخليك</a:t>
            </a:r>
            <a:r>
              <a:rPr lang="ar-IQ" dirty="0"/>
              <a:t> الثلجي و </a:t>
            </a:r>
            <a:r>
              <a:rPr lang="en-US" dirty="0"/>
              <a:t>950 </a:t>
            </a:r>
            <a:r>
              <a:rPr lang="ar-IQ" dirty="0"/>
              <a:t> سم </a:t>
            </a:r>
            <a:r>
              <a:rPr lang="ar-IQ" dirty="0" smtClean="0"/>
              <a:t>ماء و </a:t>
            </a:r>
            <a:r>
              <a:rPr lang="en-US" dirty="0" smtClean="0"/>
              <a:t>0.5  g </a:t>
            </a:r>
            <a:r>
              <a:rPr lang="ar-IQ" dirty="0" smtClean="0"/>
              <a:t> من الصبغة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620073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ar-IQ" sz="2400" dirty="0">
                <a:effectLst/>
              </a:rPr>
              <a:t>اذابة  سلكيات الصوديوم  في الماء ليكون وزنه النوعي </a:t>
            </a:r>
            <a:r>
              <a:rPr lang="en-US" sz="2400" dirty="0">
                <a:effectLst/>
              </a:rPr>
              <a:t>1.16 </a:t>
            </a:r>
            <a:r>
              <a:rPr lang="ar-IQ" sz="2400" dirty="0">
                <a:effectLst/>
              </a:rPr>
              <a:t> وهو المحلول الخفيف  والمحلول الثاني هو اذابة الكلوروفورم مع الكحول ليكون وزنه النوعي </a:t>
            </a:r>
            <a:r>
              <a:rPr lang="en-US" sz="2400" dirty="0">
                <a:effectLst/>
              </a:rPr>
              <a:t>      1.30 </a:t>
            </a:r>
            <a:r>
              <a:rPr lang="ar-IQ" sz="2400" dirty="0">
                <a:effectLst/>
              </a:rPr>
              <a:t>و هو الثقيل</a:t>
            </a:r>
            <a:endParaRPr lang="ar-IQ" sz="2400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ar-IQ" sz="4000" dirty="0" smtClean="0"/>
              <a:t>التعويم </a:t>
            </a:r>
            <a:endParaRPr lang="ar-IQ" sz="4000" dirty="0"/>
          </a:p>
        </p:txBody>
      </p:sp>
    </p:spTree>
    <p:extLst>
      <p:ext uri="{BB962C8B-B14F-4D97-AF65-F5344CB8AC3E}">
        <p14:creationId xmlns:p14="http://schemas.microsoft.com/office/powerpoint/2010/main" val="1315919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عنوان 9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400" dirty="0">
                <a:effectLst/>
              </a:rPr>
              <a:t>2</a:t>
            </a:r>
            <a:r>
              <a:rPr lang="ar-IQ" sz="1800" dirty="0">
                <a:effectLst/>
              </a:rPr>
              <a:t> جزء من بلورات الفينول و </a:t>
            </a:r>
            <a:r>
              <a:rPr lang="en-US" sz="1800" dirty="0">
                <a:effectLst/>
              </a:rPr>
              <a:t>2 </a:t>
            </a:r>
            <a:r>
              <a:rPr lang="ar-IQ" sz="1800" dirty="0">
                <a:effectLst/>
              </a:rPr>
              <a:t>جزء من حامض </a:t>
            </a:r>
            <a:r>
              <a:rPr lang="ar-IQ" sz="1800" dirty="0" err="1">
                <a:effectLst/>
              </a:rPr>
              <a:t>اللاكتيك</a:t>
            </a:r>
            <a:r>
              <a:rPr lang="ar-IQ" sz="1800" dirty="0">
                <a:effectLst/>
              </a:rPr>
              <a:t>  و 1 جزء من </a:t>
            </a:r>
            <a:r>
              <a:rPr lang="ar-IQ" sz="1800" dirty="0" err="1">
                <a:effectLst/>
              </a:rPr>
              <a:t>الكليسيرين</a:t>
            </a:r>
            <a:r>
              <a:rPr lang="ar-IQ" sz="1800" dirty="0">
                <a:effectLst/>
              </a:rPr>
              <a:t>  ويذاب هذا الخليط  ب </a:t>
            </a:r>
            <a:r>
              <a:rPr lang="en-US" sz="1800" dirty="0">
                <a:effectLst/>
              </a:rPr>
              <a:t>2</a:t>
            </a:r>
            <a:r>
              <a:rPr lang="ar-IQ" sz="1800" dirty="0">
                <a:effectLst/>
              </a:rPr>
              <a:t> جزء من الماء الساخن وتنقع عينة من الحبوب المؤلفة من </a:t>
            </a:r>
            <a:r>
              <a:rPr lang="en-US" sz="1800" dirty="0">
                <a:effectLst/>
              </a:rPr>
              <a:t>100</a:t>
            </a:r>
            <a:r>
              <a:rPr lang="ar-IQ" sz="1800" dirty="0">
                <a:effectLst/>
              </a:rPr>
              <a:t> حبة في </a:t>
            </a:r>
            <a:r>
              <a:rPr lang="en-US" sz="1800" dirty="0">
                <a:effectLst/>
              </a:rPr>
              <a:t>20 </a:t>
            </a:r>
            <a:r>
              <a:rPr lang="ar-IQ" sz="1800" dirty="0">
                <a:effectLst/>
              </a:rPr>
              <a:t> غم من المحلول لمدة </a:t>
            </a:r>
            <a:r>
              <a:rPr lang="en-US" sz="1800" dirty="0">
                <a:effectLst/>
              </a:rPr>
              <a:t>3-4</a:t>
            </a:r>
            <a:r>
              <a:rPr lang="ar-IQ" sz="1800" dirty="0">
                <a:effectLst/>
              </a:rPr>
              <a:t> </a:t>
            </a:r>
            <a:r>
              <a:rPr lang="ar-IQ" sz="1800" dirty="0" smtClean="0">
                <a:effectLst/>
              </a:rPr>
              <a:t>ساعات</a:t>
            </a:r>
            <a:br>
              <a:rPr lang="ar-IQ" sz="1800" dirty="0" smtClean="0">
                <a:effectLst/>
              </a:rPr>
            </a:br>
            <a:r>
              <a:rPr lang="ar-IQ" sz="1800" dirty="0" smtClean="0">
                <a:effectLst/>
              </a:rPr>
              <a:t> وتوجد </a:t>
            </a:r>
            <a:r>
              <a:rPr lang="ar-IQ" sz="1800" dirty="0">
                <a:effectLst/>
              </a:rPr>
              <a:t>طريقة اخرى حيث تنقع الحبوب بمحلول مغلي بتركيز </a:t>
            </a:r>
            <a:r>
              <a:rPr lang="en-US" sz="1800" dirty="0">
                <a:effectLst/>
              </a:rPr>
              <a:t>10</a:t>
            </a:r>
            <a:r>
              <a:rPr lang="ar-IQ" sz="1800" dirty="0">
                <a:effectLst/>
              </a:rPr>
              <a:t>% من </a:t>
            </a:r>
            <a:r>
              <a:rPr lang="en-US" sz="1800" dirty="0" err="1">
                <a:effectLst/>
              </a:rPr>
              <a:t>NaOH</a:t>
            </a:r>
            <a:r>
              <a:rPr lang="en-US" sz="1800" dirty="0">
                <a:effectLst/>
              </a:rPr>
              <a:t> </a:t>
            </a:r>
            <a:r>
              <a:rPr lang="ar-IQ" sz="1800" dirty="0">
                <a:effectLst/>
              </a:rPr>
              <a:t>لمدة </a:t>
            </a:r>
            <a:r>
              <a:rPr lang="en-US" sz="1800" dirty="0">
                <a:effectLst/>
              </a:rPr>
              <a:t>10</a:t>
            </a:r>
            <a:r>
              <a:rPr lang="ar-IQ" sz="1800" dirty="0">
                <a:effectLst/>
              </a:rPr>
              <a:t> دقائق فتصبح الحبوب شفافة</a:t>
            </a:r>
            <a:endParaRPr lang="ar-IQ" sz="1800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IQ" dirty="0" smtClean="0"/>
              <a:t>الشفافية </a:t>
            </a:r>
            <a:r>
              <a:rPr lang="en-US" dirty="0" smtClean="0"/>
              <a:t>TRANSPARENCY </a:t>
            </a:r>
            <a:r>
              <a:rPr lang="en-US" dirty="0" err="1" smtClean="0"/>
              <a:t>mothed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263751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ar-IQ" sz="2400" dirty="0">
                <a:effectLst/>
              </a:rPr>
              <a:t>الكحول والماء او الزيت والماء حيث تطفو الحشرات في طبقة الزيت ثم تجمع وتحسب وعندما تكون الحشرات محطمة من خلال الجرش يمكن حساب عدد الحشرات من خلال رؤوس الحشرات</a:t>
            </a:r>
            <a:endParaRPr lang="ar-IQ" sz="2400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IQ" dirty="0" smtClean="0"/>
              <a:t>الجرش والتعويم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1247520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sz="2400" dirty="0"/>
              <a:t>وهي طريقة دقيقة ومضبوطة ولكنها غالية </a:t>
            </a:r>
            <a:r>
              <a:rPr lang="ar-IQ" sz="2400" dirty="0" smtClean="0"/>
              <a:t>الثمن</a:t>
            </a:r>
            <a:r>
              <a:rPr lang="ar-IQ" sz="2400" dirty="0"/>
              <a:t/>
            </a:r>
            <a:br>
              <a:rPr lang="ar-IQ" sz="2400" dirty="0"/>
            </a:br>
            <a:endParaRPr lang="ar-IQ" sz="2400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IQ" sz="4000" dirty="0"/>
              <a:t>6- الاشعة السينية </a:t>
            </a:r>
            <a:r>
              <a:rPr lang="en-US" dirty="0"/>
              <a:t>x –RAY  </a:t>
            </a:r>
            <a:r>
              <a:rPr lang="ar-IQ" dirty="0" smtClean="0"/>
              <a:t>: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2526152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>
                <a:effectLst/>
              </a:rPr>
              <a:t>- الطريقة الميكانيكية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4633200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طرق الكشف عن الاصابات الحشرية داخل الحبوب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/>
              <a:t>- الجرش والتعويم </a:t>
            </a:r>
            <a:endParaRPr lang="ar-IQ" dirty="0" smtClean="0"/>
          </a:p>
          <a:p>
            <a:r>
              <a:rPr lang="ar-IQ" dirty="0"/>
              <a:t>6- الاشعة السينية </a:t>
            </a:r>
            <a:r>
              <a:rPr lang="en-US" dirty="0"/>
              <a:t>x –RAY </a:t>
            </a:r>
            <a:endParaRPr lang="ar-IQ" dirty="0" smtClean="0"/>
          </a:p>
          <a:p>
            <a:r>
              <a:rPr lang="ar-IQ" dirty="0"/>
              <a:t>- الطريقة الميكانيكية </a:t>
            </a:r>
          </a:p>
        </p:txBody>
      </p:sp>
    </p:spTree>
    <p:extLst>
      <p:ext uri="{BB962C8B-B14F-4D97-AF65-F5344CB8AC3E}">
        <p14:creationId xmlns:p14="http://schemas.microsoft.com/office/powerpoint/2010/main" val="98267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</TotalTime>
  <Words>202</Words>
  <Application>Microsoft Office PowerPoint</Application>
  <PresentationFormat>عرض على الشاشة (3:4)‏</PresentationFormat>
  <Paragraphs>21</Paragraphs>
  <Slides>9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انقلاب</vt:lpstr>
      <vt:lpstr>كشف الاصابات  عن الحشرات في الحبوب المخزونة  </vt:lpstr>
      <vt:lpstr>طرق الكشف عن الاصابات الحشرية داخل الحبوب  </vt:lpstr>
      <vt:lpstr>طريقة الاصباغ </vt:lpstr>
      <vt:lpstr>اذابة  سلكيات الصوديوم  في الماء ليكون وزنه النوعي 1.16  وهو المحلول الخفيف  والمحلول الثاني هو اذابة الكلوروفورم مع الكحول ليكون وزنه النوعي       1.30 و هو الثقيل</vt:lpstr>
      <vt:lpstr>2 جزء من بلورات الفينول و 2 جزء من حامض اللاكتيك  و 1 جزء من الكليسيرين  ويذاب هذا الخليط  ب 2 جزء من الماء الساخن وتنقع عينة من الحبوب المؤلفة من 100 حبة في 20  غم من المحلول لمدة 3-4 ساعات  وتوجد طريقة اخرى حيث تنقع الحبوب بمحلول مغلي بتركيز 10% من NaOH لمدة 10 دقائق فتصبح الحبوب شفافة</vt:lpstr>
      <vt:lpstr>الكحول والماء او الزيت والماء حيث تطفو الحشرات في طبقة الزيت ثم تجمع وتحسب وعندما تكون الحشرات محطمة من خلال الجرش يمكن حساب عدد الحشرات من خلال رؤوس الحشرات</vt:lpstr>
      <vt:lpstr>وهي طريقة دقيقة ومضبوطة ولكنها غالية الثمن </vt:lpstr>
      <vt:lpstr>- الطريقة الميكانيكية </vt:lpstr>
      <vt:lpstr>طرق الكشف عن الاصابات الحشرية داخل الحبوب 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كشف الاصابات  عن الحشرات في الحبوب المخزونة</dc:title>
  <dc:creator>anam</dc:creator>
  <cp:lastModifiedBy>anam</cp:lastModifiedBy>
  <cp:revision>6</cp:revision>
  <dcterms:created xsi:type="dcterms:W3CDTF">2008-10-15T15:11:59Z</dcterms:created>
  <dcterms:modified xsi:type="dcterms:W3CDTF">2008-10-15T16:35:48Z</dcterms:modified>
</cp:coreProperties>
</file>